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Nuni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CEC4D08-B12F-4E9B-A0B4-E84D7CAF796B}">
  <a:tblStyle styleId="{0CEC4D08-B12F-4E9B-A0B4-E84D7CAF79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Nunito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Nunito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uni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2.jp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ef09375083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ef09375083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19e0f5464eb1cab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19e0f5464eb1cab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ef0f6e14b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ef0f6e14b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ef09375083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ef09375083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ef09375083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ef09375083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ef0937508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ef093750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ef09375083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ef09375083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ef09375083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ef09375083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ef09375083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ef09375083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43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10.jpg"/><Relationship Id="rId5" Type="http://schemas.openxmlformats.org/officeDocument/2006/relationships/image" Target="../media/image14.png"/><Relationship Id="rId6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12.jpg"/><Relationship Id="rId6" Type="http://schemas.openxmlformats.org/officeDocument/2006/relationships/image" Target="../media/image9.jpg"/><Relationship Id="rId7" Type="http://schemas.openxmlformats.org/officeDocument/2006/relationships/image" Target="../media/image13.jpg"/><Relationship Id="rId8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7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1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19.png"/><Relationship Id="rId5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311708" y="63980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 of Engineering Process to fix K1</a:t>
            </a:r>
            <a:r>
              <a:rPr lang="en-GB"/>
              <a:t> Lecture </a:t>
            </a:r>
            <a:r>
              <a:rPr lang="en-GB"/>
              <a:t>Theatre’s</a:t>
            </a:r>
            <a:r>
              <a:rPr lang="en-GB"/>
              <a:t> Seating </a:t>
            </a:r>
            <a:endParaRPr/>
          </a:p>
        </p:txBody>
      </p:sp>
      <p:pic>
        <p:nvPicPr>
          <p:cNvPr id="129" name="Google Shape;12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450" y="2571750"/>
            <a:ext cx="3094001" cy="2320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130" name="Google Shape;13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200" y="2642525"/>
            <a:ext cx="2320502" cy="2320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4112" y="2642525"/>
            <a:ext cx="3401312" cy="22675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132" name="Google Shape;132;p13"/>
          <p:cNvSpPr txBox="1"/>
          <p:nvPr/>
        </p:nvSpPr>
        <p:spPr>
          <a:xfrm>
            <a:off x="3409650" y="2754600"/>
            <a:ext cx="23247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Elizabeth Reeve</a:t>
            </a:r>
            <a:endParaRPr sz="2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Eva Donkin</a:t>
            </a:r>
            <a:endParaRPr sz="2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Liam McCord</a:t>
            </a:r>
            <a:endParaRPr sz="2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Michael Brown</a:t>
            </a:r>
            <a:endParaRPr sz="2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Philip Brand</a:t>
            </a:r>
            <a:endParaRPr sz="2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3" name="Google Shape;13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1300" y="2481875"/>
            <a:ext cx="2320502" cy="2320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2"/>
          <p:cNvPicPr preferRelativeResize="0"/>
          <p:nvPr/>
        </p:nvPicPr>
        <p:blipFill rotWithShape="1">
          <a:blip r:embed="rId3">
            <a:alphaModFix/>
          </a:blip>
          <a:srcRect b="17366" l="19611" r="14973" t="15006"/>
          <a:stretch/>
        </p:blipFill>
        <p:spPr>
          <a:xfrm>
            <a:off x="4385075" y="322675"/>
            <a:ext cx="4394099" cy="42421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2"/>
          <p:cNvSpPr txBox="1"/>
          <p:nvPr>
            <p:ph type="title"/>
          </p:nvPr>
        </p:nvSpPr>
        <p:spPr>
          <a:xfrm>
            <a:off x="459700" y="31987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Any questions?</a:t>
            </a:r>
            <a:endParaRPr sz="4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"/>
          <p:cNvSpPr txBox="1"/>
          <p:nvPr>
            <p:ph type="ctrTitle"/>
          </p:nvPr>
        </p:nvSpPr>
        <p:spPr>
          <a:xfrm>
            <a:off x="591703" y="9332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Engineering</a:t>
            </a:r>
            <a:r>
              <a:rPr lang="en-GB"/>
              <a:t> Process</a:t>
            </a:r>
            <a:endParaRPr/>
          </a:p>
        </p:txBody>
      </p:sp>
      <p:sp>
        <p:nvSpPr>
          <p:cNvPr id="139" name="Google Shape;139;p14"/>
          <p:cNvSpPr txBox="1"/>
          <p:nvPr>
            <p:ph idx="1" type="subTitle"/>
          </p:nvPr>
        </p:nvSpPr>
        <p:spPr>
          <a:xfrm>
            <a:off x="978075" y="32154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(We all know this)</a:t>
            </a:r>
            <a:endParaRPr i="1"/>
          </a:p>
        </p:txBody>
      </p:sp>
      <p:pic>
        <p:nvPicPr>
          <p:cNvPr id="140" name="Google Shape;14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6375" y="242625"/>
            <a:ext cx="2331700" cy="4643899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4"/>
          <p:cNvSpPr txBox="1"/>
          <p:nvPr/>
        </p:nvSpPr>
        <p:spPr>
          <a:xfrm>
            <a:off x="5506375" y="500000"/>
            <a:ext cx="3706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4"/>
          <p:cNvSpPr txBox="1"/>
          <p:nvPr/>
        </p:nvSpPr>
        <p:spPr>
          <a:xfrm>
            <a:off x="5506375" y="1294300"/>
            <a:ext cx="3706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5506375" y="1996425"/>
            <a:ext cx="3706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4"/>
          <p:cNvSpPr txBox="1"/>
          <p:nvPr/>
        </p:nvSpPr>
        <p:spPr>
          <a:xfrm>
            <a:off x="5506375" y="2768425"/>
            <a:ext cx="3706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4"/>
          <p:cNvSpPr txBox="1"/>
          <p:nvPr/>
        </p:nvSpPr>
        <p:spPr>
          <a:xfrm>
            <a:off x="5506375" y="3540425"/>
            <a:ext cx="3706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4"/>
          <p:cNvSpPr txBox="1"/>
          <p:nvPr/>
        </p:nvSpPr>
        <p:spPr>
          <a:xfrm>
            <a:off x="5506375" y="4312425"/>
            <a:ext cx="3706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763650" y="4799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 1: Introduction to the problem</a:t>
            </a:r>
            <a:endParaRPr/>
          </a:p>
        </p:txBody>
      </p:sp>
      <p:pic>
        <p:nvPicPr>
          <p:cNvPr id="152" name="Google Shape;15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625" y="1588025"/>
            <a:ext cx="2508900" cy="334250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cxnSp>
        <p:nvCxnSpPr>
          <p:cNvPr id="153" name="Google Shape;153;p15"/>
          <p:cNvCxnSpPr/>
          <p:nvPr/>
        </p:nvCxnSpPr>
        <p:spPr>
          <a:xfrm>
            <a:off x="1505000" y="3478100"/>
            <a:ext cx="1039500" cy="171600"/>
          </a:xfrm>
          <a:prstGeom prst="straightConnector1">
            <a:avLst/>
          </a:prstGeom>
          <a:noFill/>
          <a:ln cap="flat" cmpd="sng" w="114300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4" name="Google Shape;15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5900" y="1588014"/>
            <a:ext cx="2508900" cy="334251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cxnSp>
        <p:nvCxnSpPr>
          <p:cNvPr id="155" name="Google Shape;155;p15"/>
          <p:cNvCxnSpPr/>
          <p:nvPr/>
        </p:nvCxnSpPr>
        <p:spPr>
          <a:xfrm>
            <a:off x="1698975" y="2458450"/>
            <a:ext cx="840600" cy="1191300"/>
          </a:xfrm>
          <a:prstGeom prst="straightConnector1">
            <a:avLst/>
          </a:prstGeom>
          <a:noFill/>
          <a:ln cap="flat" cmpd="sng" w="114300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15"/>
          <p:cNvCxnSpPr/>
          <p:nvPr/>
        </p:nvCxnSpPr>
        <p:spPr>
          <a:xfrm flipH="1">
            <a:off x="7056350" y="3441075"/>
            <a:ext cx="583500" cy="677400"/>
          </a:xfrm>
          <a:prstGeom prst="straightConnector1">
            <a:avLst/>
          </a:prstGeom>
          <a:noFill/>
          <a:ln cap="flat" cmpd="sng" w="114300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15"/>
          <p:cNvCxnSpPr/>
          <p:nvPr/>
        </p:nvCxnSpPr>
        <p:spPr>
          <a:xfrm>
            <a:off x="7217275" y="2112950"/>
            <a:ext cx="409200" cy="1341600"/>
          </a:xfrm>
          <a:prstGeom prst="straightConnector1">
            <a:avLst/>
          </a:prstGeom>
          <a:noFill/>
          <a:ln cap="flat" cmpd="sng" w="114300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15"/>
          <p:cNvCxnSpPr/>
          <p:nvPr/>
        </p:nvCxnSpPr>
        <p:spPr>
          <a:xfrm>
            <a:off x="1530625" y="3471300"/>
            <a:ext cx="51900" cy="973200"/>
          </a:xfrm>
          <a:prstGeom prst="straightConnector1">
            <a:avLst/>
          </a:prstGeom>
          <a:noFill/>
          <a:ln cap="flat" cmpd="sng" w="114300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15"/>
          <p:cNvCxnSpPr/>
          <p:nvPr/>
        </p:nvCxnSpPr>
        <p:spPr>
          <a:xfrm>
            <a:off x="7056350" y="4118475"/>
            <a:ext cx="1039500" cy="171600"/>
          </a:xfrm>
          <a:prstGeom prst="straightConnector1">
            <a:avLst/>
          </a:prstGeom>
          <a:noFill/>
          <a:ln cap="flat" cmpd="sng" w="114300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0" name="Google Shape;16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1550" y="1632401"/>
            <a:ext cx="769976" cy="7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44825" y="1588026"/>
            <a:ext cx="769976" cy="76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26175" y="1973167"/>
            <a:ext cx="2691650" cy="2957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>
            <a:off x="819150" y="464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 1: Requirements and Constraints</a:t>
            </a:r>
            <a:endParaRPr/>
          </a:p>
        </p:txBody>
      </p:sp>
      <p:grpSp>
        <p:nvGrpSpPr>
          <p:cNvPr id="168" name="Google Shape;168;p16"/>
          <p:cNvGrpSpPr/>
          <p:nvPr/>
        </p:nvGrpSpPr>
        <p:grpSpPr>
          <a:xfrm>
            <a:off x="350450" y="1125675"/>
            <a:ext cx="3215100" cy="1189800"/>
            <a:chOff x="350450" y="1125675"/>
            <a:chExt cx="3215100" cy="1189800"/>
          </a:xfrm>
        </p:grpSpPr>
        <p:pic>
          <p:nvPicPr>
            <p:cNvPr descr="Pile of gold coins cartoon vector ..." id="169" name="Google Shape;169;p16"/>
            <p:cNvPicPr preferRelativeResize="0"/>
            <p:nvPr/>
          </p:nvPicPr>
          <p:blipFill rotWithShape="1">
            <a:blip r:embed="rId3">
              <a:alphaModFix/>
            </a:blip>
            <a:srcRect b="9156" l="0" r="0" t="0"/>
            <a:stretch/>
          </p:blipFill>
          <p:spPr>
            <a:xfrm>
              <a:off x="2340475" y="1125675"/>
              <a:ext cx="1225075" cy="1189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16"/>
            <p:cNvSpPr txBox="1"/>
            <p:nvPr/>
          </p:nvSpPr>
          <p:spPr>
            <a:xfrm>
              <a:off x="350450" y="1871063"/>
              <a:ext cx="1644300" cy="44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619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Calibri"/>
                <a:buChar char="-"/>
              </a:pPr>
              <a:r>
                <a:rPr lang="en-GB" sz="21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Cost</a:t>
              </a:r>
              <a:endPara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" name="Google Shape;171;p16"/>
          <p:cNvGrpSpPr/>
          <p:nvPr/>
        </p:nvGrpSpPr>
        <p:grpSpPr>
          <a:xfrm>
            <a:off x="350450" y="1193100"/>
            <a:ext cx="6293625" cy="1850525"/>
            <a:chOff x="350450" y="1193100"/>
            <a:chExt cx="6293625" cy="1850525"/>
          </a:xfrm>
        </p:grpSpPr>
        <p:pic>
          <p:nvPicPr>
            <p:cNvPr descr="Marketing Scientific Services: What ..." id="172" name="Google Shape;172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58550" y="1193100"/>
              <a:ext cx="1985525" cy="134550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3" name="Google Shape;173;p16"/>
            <p:cNvSpPr txBox="1"/>
            <p:nvPr/>
          </p:nvSpPr>
          <p:spPr>
            <a:xfrm>
              <a:off x="350450" y="2603225"/>
              <a:ext cx="2142300" cy="44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619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Calibri"/>
                <a:buChar char="-"/>
              </a:pPr>
              <a:r>
                <a:rPr lang="en-GB" sz="21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Functionality</a:t>
              </a:r>
              <a:endParaRPr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16"/>
          <p:cNvGrpSpPr/>
          <p:nvPr/>
        </p:nvGrpSpPr>
        <p:grpSpPr>
          <a:xfrm>
            <a:off x="350450" y="1086225"/>
            <a:ext cx="8486576" cy="2336075"/>
            <a:chOff x="350450" y="1086225"/>
            <a:chExt cx="8486576" cy="2336075"/>
          </a:xfrm>
        </p:grpSpPr>
        <p:pic>
          <p:nvPicPr>
            <p:cNvPr descr="Comfortable Images – Browse 50,316 Stock Photos, Vectors, and Video | Adobe  Stock" id="175" name="Google Shape;175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694675" y="1086225"/>
              <a:ext cx="2142351" cy="142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6" name="Google Shape;176;p16"/>
            <p:cNvSpPr txBox="1"/>
            <p:nvPr/>
          </p:nvSpPr>
          <p:spPr>
            <a:xfrm>
              <a:off x="350450" y="2981900"/>
              <a:ext cx="1814100" cy="44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619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Calibri"/>
                <a:buChar char="-"/>
              </a:pPr>
              <a:r>
                <a:rPr lang="en-GB" sz="21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Comfort</a:t>
              </a:r>
              <a:endPara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16"/>
          <p:cNvGrpSpPr/>
          <p:nvPr/>
        </p:nvGrpSpPr>
        <p:grpSpPr>
          <a:xfrm>
            <a:off x="350450" y="1238625"/>
            <a:ext cx="4554387" cy="1895675"/>
            <a:chOff x="350450" y="1238625"/>
            <a:chExt cx="4554387" cy="1895675"/>
          </a:xfrm>
        </p:grpSpPr>
        <p:sp>
          <p:nvSpPr>
            <p:cNvPr id="178" name="Google Shape;178;p16"/>
            <p:cNvSpPr txBox="1"/>
            <p:nvPr/>
          </p:nvSpPr>
          <p:spPr>
            <a:xfrm>
              <a:off x="350450" y="2223800"/>
              <a:ext cx="2884500" cy="91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3619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Calibri"/>
                <a:buChar char="-"/>
              </a:pPr>
              <a:r>
                <a:rPr lang="en-GB" sz="21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Time to implement</a:t>
              </a:r>
              <a:endParaRPr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18,362 Man Looking His Watch Images, Stock Photos, and Vectors |  Shutterstock" id="179" name="Google Shape;179;p16"/>
            <p:cNvPicPr preferRelativeResize="0"/>
            <p:nvPr/>
          </p:nvPicPr>
          <p:blipFill rotWithShape="1">
            <a:blip r:embed="rId6">
              <a:alphaModFix/>
            </a:blip>
            <a:srcRect b="6348" l="13695" r="32762" t="6800"/>
            <a:stretch/>
          </p:blipFill>
          <p:spPr>
            <a:xfrm>
              <a:off x="3679762" y="1238625"/>
              <a:ext cx="1225075" cy="142681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0" name="Google Shape;180;p16"/>
          <p:cNvGrpSpPr/>
          <p:nvPr/>
        </p:nvGrpSpPr>
        <p:grpSpPr>
          <a:xfrm>
            <a:off x="350450" y="2856450"/>
            <a:ext cx="8486575" cy="1774325"/>
            <a:chOff x="350450" y="2932650"/>
            <a:chExt cx="8486575" cy="1774325"/>
          </a:xfrm>
        </p:grpSpPr>
        <p:pic>
          <p:nvPicPr>
            <p:cNvPr descr="Yoda | StarWars.com" id="181" name="Google Shape;181;p16"/>
            <p:cNvPicPr preferRelativeResize="0"/>
            <p:nvPr/>
          </p:nvPicPr>
          <p:blipFill rotWithShape="1">
            <a:blip r:embed="rId7">
              <a:alphaModFix/>
            </a:blip>
            <a:srcRect b="0" l="26293" r="6320" t="0"/>
            <a:stretch/>
          </p:blipFill>
          <p:spPr>
            <a:xfrm>
              <a:off x="6524127" y="2932650"/>
              <a:ext cx="2312897" cy="1716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2" name="Google Shape;182;p16"/>
            <p:cNvSpPr txBox="1"/>
            <p:nvPr/>
          </p:nvSpPr>
          <p:spPr>
            <a:xfrm>
              <a:off x="350450" y="3796475"/>
              <a:ext cx="1884300" cy="91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3619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Calibri"/>
                <a:buChar char="-"/>
              </a:pPr>
              <a:r>
                <a:rPr lang="en-GB" sz="21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Longevity</a:t>
              </a:r>
              <a:endParaRPr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3" name="Google Shape;183;p16"/>
          <p:cNvGrpSpPr/>
          <p:nvPr/>
        </p:nvGrpSpPr>
        <p:grpSpPr>
          <a:xfrm>
            <a:off x="350450" y="2856450"/>
            <a:ext cx="5928676" cy="1734075"/>
            <a:chOff x="350450" y="2856450"/>
            <a:chExt cx="5928676" cy="1734075"/>
          </a:xfrm>
        </p:grpSpPr>
        <p:sp>
          <p:nvSpPr>
            <p:cNvPr id="184" name="Google Shape;184;p16"/>
            <p:cNvSpPr txBox="1"/>
            <p:nvPr/>
          </p:nvSpPr>
          <p:spPr>
            <a:xfrm>
              <a:off x="350450" y="3335375"/>
              <a:ext cx="2080500" cy="44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619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100"/>
                <a:buFont typeface="Calibri"/>
                <a:buChar char="-"/>
              </a:pPr>
              <a:r>
                <a:rPr lang="en-GB" sz="21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Versatility</a:t>
              </a:r>
              <a:endParaRPr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85" name="Google Shape;185;p16"/>
            <p:cNvPicPr preferRelativeResize="0"/>
            <p:nvPr/>
          </p:nvPicPr>
          <p:blipFill rotWithShape="1">
            <a:blip r:embed="rId8">
              <a:alphaModFix/>
            </a:blip>
            <a:srcRect b="0" l="0" r="0" t="3633"/>
            <a:stretch/>
          </p:blipFill>
          <p:spPr>
            <a:xfrm>
              <a:off x="3193510" y="2856450"/>
              <a:ext cx="3085616" cy="17340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 2: Develop Potential Solutions</a:t>
            </a:r>
            <a:endParaRPr/>
          </a:p>
        </p:txBody>
      </p:sp>
      <p:pic>
        <p:nvPicPr>
          <p:cNvPr id="191" name="Google Shape;1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2325" y="3397741"/>
            <a:ext cx="1951849" cy="14692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0373" y="1587175"/>
            <a:ext cx="1951852" cy="1585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7"/>
          <p:cNvSpPr txBox="1"/>
          <p:nvPr/>
        </p:nvSpPr>
        <p:spPr>
          <a:xfrm>
            <a:off x="4835075" y="1977575"/>
            <a:ext cx="4220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4150" y="2157825"/>
            <a:ext cx="2464725" cy="270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7"/>
          <p:cNvSpPr txBox="1"/>
          <p:nvPr/>
        </p:nvSpPr>
        <p:spPr>
          <a:xfrm>
            <a:off x="536450" y="1649925"/>
            <a:ext cx="7242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Main goal: decrease distance between chair and table</a:t>
            </a:r>
            <a:endParaRPr sz="21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7"/>
          <p:cNvSpPr txBox="1"/>
          <p:nvPr/>
        </p:nvSpPr>
        <p:spPr>
          <a:xfrm>
            <a:off x="460250" y="2157825"/>
            <a:ext cx="43500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Calibri"/>
              <a:buChar char="-"/>
            </a:pPr>
            <a:r>
              <a:rPr lang="en-GB" sz="17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Implement chairs that force good posture</a:t>
            </a:r>
            <a:endParaRPr sz="17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Calibri"/>
              <a:buChar char="-"/>
            </a:pPr>
            <a:r>
              <a:rPr lang="en-GB" sz="17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Replace chairs with bean bags</a:t>
            </a:r>
            <a:endParaRPr sz="17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Calibri"/>
              <a:buChar char="-"/>
            </a:pPr>
            <a:r>
              <a:rPr lang="en-GB" sz="17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Move the table/chair units</a:t>
            </a:r>
            <a:endParaRPr sz="17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Calibri"/>
              <a:buChar char="-"/>
            </a:pPr>
            <a:r>
              <a:rPr lang="en-GB" sz="17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Increase depth of table tops</a:t>
            </a:r>
            <a:endParaRPr sz="17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1" name="Google Shape;201;p18"/>
          <p:cNvGraphicFramePr/>
          <p:nvPr/>
        </p:nvGraphicFramePr>
        <p:xfrm>
          <a:off x="229250" y="818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{0CEC4D08-B12F-4E9B-A0B4-E84D7CAF796B}</a:tableStyleId>
              </a:tblPr>
              <a:tblGrid>
                <a:gridCol w="1283350"/>
                <a:gridCol w="904475"/>
                <a:gridCol w="1209975"/>
                <a:gridCol w="1015525"/>
                <a:gridCol w="721825"/>
                <a:gridCol w="909475"/>
                <a:gridCol w="854550"/>
                <a:gridCol w="1786325"/>
              </a:tblGrid>
              <a:tr h="84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Constraints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Time to implement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Cost (labour and materials)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Functionality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Comfort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Versatility for varying body types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Longevity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Total score=∑score*weighting</a:t>
                      </a:r>
                      <a:endParaRPr b="1" sz="1100"/>
                    </a:p>
                  </a:txBody>
                  <a:tcPr marT="63500" marB="63500" marR="63500" marL="63500"/>
                </a:tc>
              </a:tr>
              <a:tr h="4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GB" sz="1100"/>
                        <a:t>Constraints weighting</a:t>
                      </a:r>
                      <a:endParaRPr i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300"/>
                        <a:t>2</a:t>
                      </a:r>
                      <a:endParaRPr b="1" i="1" sz="13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300"/>
                        <a:t>3</a:t>
                      </a:r>
                      <a:endParaRPr b="1" i="1" sz="13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300"/>
                        <a:t>5</a:t>
                      </a:r>
                      <a:endParaRPr b="1" i="1" sz="13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300"/>
                        <a:t>4</a:t>
                      </a:r>
                      <a:endParaRPr b="1" i="1" sz="13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300"/>
                        <a:t>3</a:t>
                      </a:r>
                      <a:endParaRPr b="1" i="1" sz="13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300"/>
                        <a:t>4</a:t>
                      </a:r>
                      <a:endParaRPr b="1" i="1" sz="13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 sz="1100"/>
                        <a:t>-</a:t>
                      </a:r>
                      <a:endParaRPr b="1" i="1" sz="1100"/>
                    </a:p>
                  </a:txBody>
                  <a:tcPr marT="63500" marB="63500" marR="63500" marL="63500"/>
                </a:tc>
              </a:tr>
              <a:tr h="4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Move chairs forward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2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2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2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55</a:t>
                      </a:r>
                      <a:endParaRPr b="1"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</a:tr>
              <a:tr h="4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Move tables back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2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59</a:t>
                      </a:r>
                      <a:endParaRPr b="1"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</a:tr>
              <a:tr h="4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Change table tops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4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4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4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76</a:t>
                      </a:r>
                      <a:endParaRPr b="1" sz="1300"/>
                    </a:p>
                  </a:txBody>
                  <a:tcPr marT="63500" marB="63500" marR="63500" marL="63500">
                    <a:solidFill>
                      <a:srgbClr val="93C47D"/>
                    </a:solidFill>
                  </a:tcPr>
                </a:tc>
              </a:tr>
              <a:tr h="549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Replace chairs with beanbags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1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4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4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1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52</a:t>
                      </a:r>
                      <a:endParaRPr b="1"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</a:tr>
              <a:tr h="84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100"/>
                        <a:t>Implement chairs that force good posture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2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1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4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5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2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/>
                        <a:t>3</a:t>
                      </a:r>
                      <a:endParaRPr sz="1300"/>
                    </a:p>
                  </a:txBody>
                  <a:tcPr marT="63500" marB="63500" marR="63500" marL="63500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300"/>
                        <a:t>65</a:t>
                      </a:r>
                      <a:endParaRPr b="1" sz="1300"/>
                    </a:p>
                  </a:txBody>
                  <a:tcPr marT="63500" marB="63500" marR="63500" marL="63500">
                    <a:solidFill>
                      <a:srgbClr val="FFD966"/>
                    </a:solidFill>
                  </a:tcPr>
                </a:tc>
              </a:tr>
            </a:tbl>
          </a:graphicData>
        </a:graphic>
      </p:graphicFrame>
      <p:sp>
        <p:nvSpPr>
          <p:cNvPr id="202" name="Google Shape;202;p18"/>
          <p:cNvSpPr txBox="1"/>
          <p:nvPr/>
        </p:nvSpPr>
        <p:spPr>
          <a:xfrm>
            <a:off x="3285600" y="137875"/>
            <a:ext cx="6777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KT Table </a:t>
            </a:r>
            <a:endParaRPr sz="4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 3: Proposed Solution</a:t>
            </a:r>
            <a:endParaRPr/>
          </a:p>
        </p:txBody>
      </p:sp>
      <p:pic>
        <p:nvPicPr>
          <p:cNvPr id="208" name="Google Shape;2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2275" y="1489550"/>
            <a:ext cx="2278875" cy="30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0100" y="1489550"/>
            <a:ext cx="2278875" cy="3038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0" name="Google Shape;210;p19"/>
          <p:cNvCxnSpPr/>
          <p:nvPr/>
        </p:nvCxnSpPr>
        <p:spPr>
          <a:xfrm flipH="1" rot="10800000">
            <a:off x="6608250" y="2550350"/>
            <a:ext cx="928800" cy="171000"/>
          </a:xfrm>
          <a:prstGeom prst="straightConnector1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19"/>
          <p:cNvCxnSpPr/>
          <p:nvPr/>
        </p:nvCxnSpPr>
        <p:spPr>
          <a:xfrm flipH="1" rot="10800000">
            <a:off x="3988250" y="2809125"/>
            <a:ext cx="883200" cy="71100"/>
          </a:xfrm>
          <a:prstGeom prst="straightConnector1">
            <a:avLst/>
          </a:prstGeom>
          <a:noFill/>
          <a:ln cap="flat" cmpd="sng" w="38100">
            <a:solidFill>
              <a:srgbClr val="FF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19"/>
          <p:cNvSpPr txBox="1"/>
          <p:nvPr/>
        </p:nvSpPr>
        <p:spPr>
          <a:xfrm>
            <a:off x="313450" y="2652225"/>
            <a:ext cx="2529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Lines show new tabletop position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 4: Planned Further Development</a:t>
            </a:r>
            <a:endParaRPr/>
          </a:p>
        </p:txBody>
      </p:sp>
      <p:sp>
        <p:nvSpPr>
          <p:cNvPr id="218" name="Google Shape;218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Further Steps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Constructing Prototypes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Design for Manufacturing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Seek feedback before implementation</a:t>
            </a:r>
            <a:endParaRPr/>
          </a:p>
        </p:txBody>
      </p:sp>
      <p:pic>
        <p:nvPicPr>
          <p:cNvPr id="219" name="Google Shape;219;p20"/>
          <p:cNvPicPr preferRelativeResize="0"/>
          <p:nvPr/>
        </p:nvPicPr>
        <p:blipFill rotWithShape="1">
          <a:blip r:embed="rId3">
            <a:alphaModFix/>
          </a:blip>
          <a:srcRect b="22336" l="14209" r="46516" t="41032"/>
          <a:stretch/>
        </p:blipFill>
        <p:spPr>
          <a:xfrm>
            <a:off x="6052300" y="1612775"/>
            <a:ext cx="2272550" cy="282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0"/>
          <p:cNvSpPr txBox="1"/>
          <p:nvPr/>
        </p:nvSpPr>
        <p:spPr>
          <a:xfrm rot="-2838630">
            <a:off x="7430193" y="3504948"/>
            <a:ext cx="684046" cy="3560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L   E   G</a:t>
            </a:r>
            <a:endParaRPr b="1" sz="13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2300" y="1612775"/>
            <a:ext cx="2668955" cy="282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/>
          <p:nvPr>
            <p:ph type="title"/>
          </p:nvPr>
        </p:nvSpPr>
        <p:spPr>
          <a:xfrm>
            <a:off x="2471963" y="2718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Outcomes</a:t>
            </a:r>
            <a:endParaRPr/>
          </a:p>
        </p:txBody>
      </p:sp>
      <p:grpSp>
        <p:nvGrpSpPr>
          <p:cNvPr id="227" name="Google Shape;227;p21"/>
          <p:cNvGrpSpPr/>
          <p:nvPr/>
        </p:nvGrpSpPr>
        <p:grpSpPr>
          <a:xfrm>
            <a:off x="561825" y="936039"/>
            <a:ext cx="3085550" cy="2293561"/>
            <a:chOff x="561825" y="936039"/>
            <a:chExt cx="3085550" cy="2293561"/>
          </a:xfrm>
        </p:grpSpPr>
        <p:pic>
          <p:nvPicPr>
            <p:cNvPr id="228" name="Google Shape;228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61825" y="936039"/>
              <a:ext cx="2965501" cy="19754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9" name="Google Shape;229;p21"/>
            <p:cNvSpPr txBox="1"/>
            <p:nvPr/>
          </p:nvSpPr>
          <p:spPr>
            <a:xfrm>
              <a:off x="681875" y="2844700"/>
              <a:ext cx="29655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3111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300"/>
                <a:buFont typeface="Calibri"/>
                <a:buAutoNum type="arabicParenBoth"/>
              </a:pPr>
              <a:r>
                <a:rPr lang="en-GB" sz="13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A Happy Steak-Holder</a:t>
              </a:r>
              <a:endPara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0" name="Google Shape;2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2650" y="936050"/>
            <a:ext cx="4858274" cy="2739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1"/>
          <p:cNvSpPr txBox="1"/>
          <p:nvPr/>
        </p:nvSpPr>
        <p:spPr>
          <a:xfrm>
            <a:off x="4317413" y="3828813"/>
            <a:ext cx="391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Please </a:t>
            </a:r>
            <a:r>
              <a:rPr lang="en-GB" sz="18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consult your stakeholders</a:t>
            </a:r>
            <a:r>
              <a:rPr lang="en-GB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!</a:t>
            </a:r>
            <a:endParaRPr sz="21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2" name="Google Shape;232;p21"/>
          <p:cNvGrpSpPr/>
          <p:nvPr/>
        </p:nvGrpSpPr>
        <p:grpSpPr>
          <a:xfrm>
            <a:off x="-793925" y="2047506"/>
            <a:ext cx="5588147" cy="3330135"/>
            <a:chOff x="-793925" y="2047506"/>
            <a:chExt cx="5588147" cy="3330135"/>
          </a:xfrm>
        </p:grpSpPr>
        <p:pic>
          <p:nvPicPr>
            <p:cNvPr id="233" name="Google Shape;233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172724">
              <a:off x="-720500" y="2182212"/>
              <a:ext cx="5441297" cy="30607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4" name="Google Shape;234;p21"/>
            <p:cNvSpPr txBox="1"/>
            <p:nvPr/>
          </p:nvSpPr>
          <p:spPr>
            <a:xfrm>
              <a:off x="1790000" y="3443925"/>
              <a:ext cx="26505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30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“This doesn’t fit me!” &gt;:(</a:t>
              </a:r>
              <a:endPara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